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5" r:id="rId11"/>
    <p:sldId id="267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>
      <p:cViewPr varScale="1">
        <p:scale>
          <a:sx n="69" d="100"/>
          <a:sy n="69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DF6-82E9-4843-BE99-83720C1C0FF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B4AC-3AD7-4B08-9C20-6BFB681057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DF6-82E9-4843-BE99-83720C1C0FF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B4AC-3AD7-4B08-9C20-6BFB68105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DF6-82E9-4843-BE99-83720C1C0FF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B4AC-3AD7-4B08-9C20-6BFB68105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DF6-82E9-4843-BE99-83720C1C0FF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B4AC-3AD7-4B08-9C20-6BFB681057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DF6-82E9-4843-BE99-83720C1C0FF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B4AC-3AD7-4B08-9C20-6BFB68105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DF6-82E9-4843-BE99-83720C1C0FF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B4AC-3AD7-4B08-9C20-6BFB681057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DF6-82E9-4843-BE99-83720C1C0FF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B4AC-3AD7-4B08-9C20-6BFB681057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DF6-82E9-4843-BE99-83720C1C0FF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B4AC-3AD7-4B08-9C20-6BFB68105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DF6-82E9-4843-BE99-83720C1C0FF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B4AC-3AD7-4B08-9C20-6BFB68105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DF6-82E9-4843-BE99-83720C1C0FF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B4AC-3AD7-4B08-9C20-6BFB68105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DF6-82E9-4843-BE99-83720C1C0FF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B4AC-3AD7-4B08-9C20-6BFB681057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BAADF6-82E9-4843-BE99-83720C1C0FF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DDB4AC-3AD7-4B08-9C20-6BFB681057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9428584" cy="3486249"/>
          </a:xfrm>
        </p:spPr>
        <p:txBody>
          <a:bodyPr>
            <a:noAutofit/>
          </a:bodyPr>
          <a:lstStyle/>
          <a:p>
            <a:r>
              <a:rPr lang="ru-RU" sz="6600" dirty="0" err="1" smtClean="0"/>
              <a:t>Молькеевский</a:t>
            </a:r>
            <a:r>
              <a:rPr lang="ru-RU" sz="6600" dirty="0" smtClean="0"/>
              <a:t> ФАП</a:t>
            </a:r>
            <a:endParaRPr lang="ru-RU" sz="6600" dirty="0"/>
          </a:p>
        </p:txBody>
      </p:sp>
      <p:pic>
        <p:nvPicPr>
          <p:cNvPr id="2050" name="Picture 2" descr="http://www.cafejunior.com/wp-content/uploads/2015/04/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776864" cy="41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2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настасия\Desktop\мед\DSC_00001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9928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8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512511" cy="1143000"/>
          </a:xfrm>
        </p:spPr>
        <p:txBody>
          <a:bodyPr/>
          <a:lstStyle/>
          <a:p>
            <a:r>
              <a:rPr lang="ru-RU" dirty="0" err="1" smtClean="0"/>
              <a:t>Диспансеризция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7120880" cy="4698856"/>
          </a:xfrm>
        </p:spPr>
        <p:txBody>
          <a:bodyPr/>
          <a:lstStyle/>
          <a:p>
            <a:r>
              <a:rPr lang="ru-RU" dirty="0" smtClean="0"/>
              <a:t>План на 2015 год – 98 человек;</a:t>
            </a:r>
            <a:br>
              <a:rPr lang="ru-RU" dirty="0" smtClean="0"/>
            </a:br>
            <a:r>
              <a:rPr lang="ru-RU" dirty="0" smtClean="0"/>
              <a:t>Прошли:94</a:t>
            </a:r>
            <a:br>
              <a:rPr lang="ru-RU" dirty="0" smtClean="0"/>
            </a:br>
            <a:r>
              <a:rPr lang="ru-RU" dirty="0" smtClean="0"/>
              <a:t>Отказ:4</a:t>
            </a:r>
          </a:p>
          <a:p>
            <a:r>
              <a:rPr lang="ru-RU" dirty="0" smtClean="0"/>
              <a:t>Выявлено: ГБ-2, ЗОБ Щ.Ж-1;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Маммография – 24 женщины;</a:t>
            </a:r>
            <a:br>
              <a:rPr lang="ru-RU" dirty="0" smtClean="0"/>
            </a:br>
            <a:r>
              <a:rPr lang="ru-RU" dirty="0" smtClean="0"/>
              <a:t>Прошли:19;</a:t>
            </a:r>
            <a:br>
              <a:rPr lang="ru-RU" dirty="0" smtClean="0"/>
            </a:br>
            <a:r>
              <a:rPr lang="ru-RU" dirty="0" smtClean="0"/>
              <a:t>Отказ-5;</a:t>
            </a:r>
            <a:br>
              <a:rPr lang="ru-RU" dirty="0" smtClean="0"/>
            </a:br>
            <a:r>
              <a:rPr lang="ru-RU" dirty="0" smtClean="0"/>
              <a:t>Новообразование не обнаружено.</a:t>
            </a:r>
            <a:endParaRPr lang="ru-RU" dirty="0"/>
          </a:p>
        </p:txBody>
      </p:sp>
      <p:pic>
        <p:nvPicPr>
          <p:cNvPr id="12290" name="Picture 2" descr="http://d1.dvinainform.ru/data/files/d0/6f/00006f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4563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512511" cy="1143000"/>
          </a:xfrm>
        </p:spPr>
        <p:txBody>
          <a:bodyPr/>
          <a:lstStyle/>
          <a:p>
            <a:r>
              <a:rPr lang="ru-RU" dirty="0" smtClean="0"/>
              <a:t>Диспансеризация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700808"/>
            <a:ext cx="7560840" cy="4320480"/>
          </a:xfrm>
        </p:spPr>
        <p:txBody>
          <a:bodyPr numCol="1"/>
          <a:lstStyle/>
          <a:p>
            <a:pPr algn="just"/>
            <a:r>
              <a:rPr lang="ru-RU" dirty="0" smtClean="0"/>
              <a:t>План на 2016 год – 96 человек;</a:t>
            </a:r>
          </a:p>
          <a:p>
            <a:pPr marL="45720" indent="0"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Подлежат</a:t>
            </a:r>
            <a:r>
              <a:rPr lang="ru-RU" dirty="0" smtClean="0"/>
              <a:t>: 1926</a:t>
            </a:r>
            <a:r>
              <a:rPr lang="ru-RU" dirty="0"/>
              <a:t>, 1929, 1932, 1935, 1938, 1941, 1944, 1947, 1950, 1953, 1956, 1959, 1962, 1965, 1968, 1971, 1974, 1977, 1980, 1983, 1986, 1989, 1992, </a:t>
            </a:r>
            <a:r>
              <a:rPr lang="ru-RU" dirty="0" smtClean="0"/>
              <a:t>1995;</a:t>
            </a:r>
          </a:p>
        </p:txBody>
      </p:sp>
      <p:pic>
        <p:nvPicPr>
          <p:cNvPr id="13314" name="Picture 2" descr="http://dpol2.ru/wp-content/uploads/2015/08/clip_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82809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512511" cy="1143000"/>
          </a:xfrm>
        </p:spPr>
        <p:txBody>
          <a:bodyPr/>
          <a:lstStyle/>
          <a:p>
            <a:r>
              <a:rPr lang="ru-RU" dirty="0" err="1" smtClean="0"/>
              <a:t>Мат.капитал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7264896" cy="4842872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>
                <a:solidFill>
                  <a:schemeClr val="tx1"/>
                </a:solidFill>
              </a:rPr>
              <a:t>2010 </a:t>
            </a:r>
            <a:r>
              <a:rPr lang="ru-RU" b="1" dirty="0">
                <a:solidFill>
                  <a:schemeClr val="tx1"/>
                </a:solidFill>
              </a:rPr>
              <a:t>-343378 руб.,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</a:rPr>
              <a:t>2011- 365698 руб.,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</a:rPr>
              <a:t>2012 — 387,6 тысяч </a:t>
            </a:r>
            <a:r>
              <a:rPr lang="ru-RU" b="1" dirty="0" smtClean="0">
                <a:solidFill>
                  <a:schemeClr val="tx1"/>
                </a:solidFill>
              </a:rPr>
              <a:t>рублей</a:t>
            </a:r>
            <a:endParaRPr lang="ru-RU" b="1" dirty="0">
              <a:solidFill>
                <a:schemeClr val="tx1"/>
              </a:solidFill>
            </a:endParaRPr>
          </a:p>
          <a:p>
            <a:pPr fontAlgn="base"/>
            <a:r>
              <a:rPr lang="ru-RU" b="1" dirty="0">
                <a:solidFill>
                  <a:schemeClr val="tx1"/>
                </a:solidFill>
              </a:rPr>
              <a:t>2013 — 408960.5 рублей :)</a:t>
            </a:r>
          </a:p>
          <a:p>
            <a:pPr fontAlgn="base"/>
            <a:r>
              <a:rPr lang="ru-RU" b="1" u="sng" dirty="0">
                <a:solidFill>
                  <a:schemeClr val="tx1"/>
                </a:solidFill>
              </a:rPr>
              <a:t>2</a:t>
            </a:r>
            <a:r>
              <a:rPr lang="ru-RU" b="1" dirty="0">
                <a:solidFill>
                  <a:schemeClr val="tx1"/>
                </a:solidFill>
              </a:rPr>
              <a:t>014 — 429 408 рублей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</a:rPr>
              <a:t>сумма материнского капитала 2015 составила- 453026 рублей :-)</a:t>
            </a:r>
          </a:p>
          <a:p>
            <a:pPr fontAlgn="base"/>
            <a:r>
              <a:rPr lang="ru-RU" b="1" dirty="0" smtClean="0">
                <a:solidFill>
                  <a:schemeClr val="tx1"/>
                </a:solidFill>
              </a:rPr>
              <a:t>Сумма материнского капитала 2016 </a:t>
            </a:r>
            <a:r>
              <a:rPr lang="ru-RU" b="1" dirty="0">
                <a:solidFill>
                  <a:schemeClr val="tx1"/>
                </a:solidFill>
              </a:rPr>
              <a:t> - </a:t>
            </a:r>
            <a:r>
              <a:rPr lang="ru-RU" b="1" dirty="0" smtClean="0">
                <a:solidFill>
                  <a:schemeClr val="tx1"/>
                </a:solidFill>
              </a:rPr>
              <a:t>453026</a:t>
            </a:r>
          </a:p>
          <a:p>
            <a:pPr marL="45720" indent="0" fontAlgn="base">
              <a:buNone/>
            </a:pP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Программа материнского капитала будет продлена по 2018 год.</a:t>
            </a:r>
          </a:p>
          <a:p>
            <a:pPr fontAlgn="base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ic.pics.livejournal.com/rt_russian/50715115/2028624/202862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539092" cy="23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900igr.net/datas/obschestvoznanie/Doktor/0022-022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183959" cy="613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/>
              <a:t>Дет.сад</a:t>
            </a:r>
            <a:r>
              <a:rPr lang="ru-RU" sz="4800" dirty="0" smtClean="0"/>
              <a:t> </a:t>
            </a:r>
            <a:r>
              <a:rPr lang="en-US" sz="4800" dirty="0" smtClean="0"/>
              <a:t>&lt;&lt;</a:t>
            </a:r>
            <a:r>
              <a:rPr lang="ru-RU" sz="4800" dirty="0" smtClean="0"/>
              <a:t>Чулпан</a:t>
            </a:r>
            <a:r>
              <a:rPr lang="en-US" sz="4800" dirty="0" smtClean="0"/>
              <a:t>&gt;&gt;</a:t>
            </a:r>
            <a:endParaRPr lang="ru-RU" sz="4800" dirty="0"/>
          </a:p>
        </p:txBody>
      </p:sp>
      <p:pic>
        <p:nvPicPr>
          <p:cNvPr id="1026" name="Picture 2" descr="C:\Users\Анастасия\Desktop\мед\DSCN1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1153"/>
            <a:ext cx="7704856" cy="496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7344816" cy="1080120"/>
          </a:xfrm>
        </p:spPr>
        <p:txBody>
          <a:bodyPr/>
          <a:lstStyle/>
          <a:p>
            <a:r>
              <a:rPr lang="ru-RU" dirty="0"/>
              <a:t>Флюорография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36912"/>
            <a:ext cx="4392488" cy="2520280"/>
          </a:xfrm>
        </p:spPr>
        <p:txBody>
          <a:bodyPr/>
          <a:lstStyle/>
          <a:p>
            <a:r>
              <a:rPr lang="ru-RU" dirty="0" smtClean="0"/>
              <a:t>План на 2015- 320человек.</a:t>
            </a:r>
            <a:br>
              <a:rPr lang="ru-RU" dirty="0" smtClean="0"/>
            </a:br>
            <a:r>
              <a:rPr lang="ru-RU" dirty="0" smtClean="0"/>
              <a:t>Выполнено:99,5%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План на 2016 год- 280 человек.</a:t>
            </a:r>
            <a:endParaRPr lang="ru-RU" dirty="0"/>
          </a:p>
        </p:txBody>
      </p:sp>
      <p:pic>
        <p:nvPicPr>
          <p:cNvPr id="3074" name="Picture 2" descr="http://zauralonline.ru/images/photos/big/8b4534be5263904f0f63639cf866cc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7" y="2111540"/>
            <a:ext cx="469080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r>
              <a:rPr lang="ru-RU" dirty="0" smtClean="0"/>
              <a:t>Детские прививки.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6400800" cy="3474720"/>
          </a:xfrm>
        </p:spPr>
        <p:txBody>
          <a:bodyPr/>
          <a:lstStyle/>
          <a:p>
            <a:r>
              <a:rPr lang="ru-RU" sz="3600" dirty="0" smtClean="0"/>
              <a:t>План на 2015 год- 67 детей</a:t>
            </a:r>
            <a:br>
              <a:rPr lang="ru-RU" sz="3600" dirty="0" smtClean="0"/>
            </a:br>
            <a:r>
              <a:rPr lang="ru-RU" sz="3600" dirty="0" smtClean="0"/>
              <a:t>Выполнено: 100%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s://tinyfeetbigheart.files.wordpress.com/2013/02/77e3798bb9782084333898c5f75d9aa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62646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512511" cy="1143000"/>
          </a:xfrm>
        </p:spPr>
        <p:txBody>
          <a:bodyPr/>
          <a:lstStyle/>
          <a:p>
            <a:r>
              <a:rPr lang="ru-RU" dirty="0" err="1" smtClean="0"/>
              <a:t>Грипп.Вакцины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6400800" cy="347472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Взрослое население – 150 человек</a:t>
            </a:r>
            <a:br>
              <a:rPr lang="ru-RU" sz="2800" dirty="0" smtClean="0"/>
            </a:br>
            <a:r>
              <a:rPr lang="ru-RU" sz="2800" dirty="0" smtClean="0"/>
              <a:t>Дети – 30;</a:t>
            </a:r>
            <a:endParaRPr lang="ru-RU" sz="2800" dirty="0"/>
          </a:p>
        </p:txBody>
      </p:sp>
      <p:pic>
        <p:nvPicPr>
          <p:cNvPr id="5122" name="Picture 2" descr="http://biocareusa.com/wp-content/uploads/2015/04/2576474_ML-184x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76328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настасия\Desktop\мед\DSCN11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4408" cy="61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6512511" cy="1143000"/>
          </a:xfrm>
        </p:spPr>
        <p:txBody>
          <a:bodyPr/>
          <a:lstStyle/>
          <a:p>
            <a:r>
              <a:rPr lang="ru-RU" dirty="0" smtClean="0"/>
              <a:t>Рождаемость.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700808"/>
            <a:ext cx="6400800" cy="3474720"/>
          </a:xfrm>
        </p:spPr>
        <p:txBody>
          <a:bodyPr/>
          <a:lstStyle/>
          <a:p>
            <a:r>
              <a:rPr lang="ru-RU" dirty="0" smtClean="0"/>
              <a:t>Родилось в 2015 году  –5  детей.</a:t>
            </a:r>
            <a:br>
              <a:rPr lang="ru-RU" dirty="0" smtClean="0"/>
            </a:br>
            <a:r>
              <a:rPr lang="ru-RU" dirty="0" smtClean="0"/>
              <a:t>Беременные на начало года – 2.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://biquyetlamme.concung.com/wp-content/uploads/2014/02/img63951NEAOH-c509451392022547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712879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астасия\Desktop\мед\DSCN11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4374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0" dirty="0" smtClean="0">
                <a:effectLst/>
              </a:rPr>
              <a:t>Неотложная помощь.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6400800" cy="3474720"/>
          </a:xfrm>
        </p:spPr>
        <p:txBody>
          <a:bodyPr/>
          <a:lstStyle/>
          <a:p>
            <a:r>
              <a:rPr lang="ru-RU" dirty="0" smtClean="0"/>
              <a:t>Оказано за 2015 год – 368 человек.</a:t>
            </a:r>
            <a:br>
              <a:rPr lang="ru-RU" dirty="0" smtClean="0"/>
            </a:br>
            <a:r>
              <a:rPr lang="ru-RU" dirty="0" smtClean="0"/>
              <a:t>Перевязки – 34 человека.</a:t>
            </a:r>
          </a:p>
          <a:p>
            <a:r>
              <a:rPr lang="ru-RU" dirty="0" smtClean="0"/>
              <a:t>Выезд врача на дом – 26 человек.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7170" name="Picture 2" descr="http://prebiokosmetik.ru/wp-content/uploads/2013/04/images-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699476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327</TotalTime>
  <Words>77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Молькеевский ФАП</vt:lpstr>
      <vt:lpstr>Презентация PowerPoint</vt:lpstr>
      <vt:lpstr>Флюорография  </vt:lpstr>
      <vt:lpstr>Детские прививки.</vt:lpstr>
      <vt:lpstr>Грипп.Вакцины</vt:lpstr>
      <vt:lpstr>Презентация PowerPoint</vt:lpstr>
      <vt:lpstr>Рождаемость.</vt:lpstr>
      <vt:lpstr>Презентация PowerPoint</vt:lpstr>
      <vt:lpstr>Неотложная помощь.</vt:lpstr>
      <vt:lpstr>Презентация PowerPoint</vt:lpstr>
      <vt:lpstr>Диспансеризция </vt:lpstr>
      <vt:lpstr>Диспансеризация</vt:lpstr>
      <vt:lpstr>Мат.капитал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Молькеевский ФАП</dc:title>
  <dc:creator>Анастасия</dc:creator>
  <cp:lastModifiedBy>Александр</cp:lastModifiedBy>
  <cp:revision>10</cp:revision>
  <dcterms:created xsi:type="dcterms:W3CDTF">2016-01-24T10:22:57Z</dcterms:created>
  <dcterms:modified xsi:type="dcterms:W3CDTF">2016-01-26T05:07:25Z</dcterms:modified>
</cp:coreProperties>
</file>